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2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  <p:sldMasterId id="2147484511" r:id="rId2"/>
    <p:sldMasterId id="2147485522" r:id="rId3"/>
    <p:sldMasterId id="2147485546" r:id="rId4"/>
  </p:sldMasterIdLst>
  <p:notesMasterIdLst>
    <p:notesMasterId r:id="rId27"/>
  </p:notesMasterIdLst>
  <p:sldIdLst>
    <p:sldId id="565" r:id="rId5"/>
    <p:sldId id="608" r:id="rId6"/>
    <p:sldId id="635" r:id="rId7"/>
    <p:sldId id="616" r:id="rId8"/>
    <p:sldId id="614" r:id="rId9"/>
    <p:sldId id="621" r:id="rId10"/>
    <p:sldId id="615" r:id="rId11"/>
    <p:sldId id="620" r:id="rId12"/>
    <p:sldId id="622" r:id="rId13"/>
    <p:sldId id="624" r:id="rId14"/>
    <p:sldId id="628" r:id="rId15"/>
    <p:sldId id="626" r:id="rId16"/>
    <p:sldId id="636" r:id="rId17"/>
    <p:sldId id="617" r:id="rId18"/>
    <p:sldId id="618" r:id="rId19"/>
    <p:sldId id="619" r:id="rId20"/>
    <p:sldId id="607" r:id="rId21"/>
    <p:sldId id="611" r:id="rId22"/>
    <p:sldId id="631" r:id="rId23"/>
    <p:sldId id="637" r:id="rId24"/>
    <p:sldId id="632" r:id="rId25"/>
    <p:sldId id="583" r:id="rId26"/>
  </p:sldIdLst>
  <p:sldSz cx="9144000" cy="6858000" type="screen4x3"/>
  <p:notesSz cx="6858000" cy="9144000"/>
  <p:custDataLst>
    <p:tags r:id="rId28"/>
  </p:custDataLst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  <a:srgbClr val="CC3300"/>
    <a:srgbClr val="000000"/>
    <a:srgbClr val="FF9900"/>
    <a:srgbClr val="FF0000"/>
    <a:srgbClr val="CCEEDF"/>
    <a:srgbClr val="03D3BA"/>
    <a:srgbClr val="E2A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9" autoAdjust="0"/>
    <p:restoredTop sz="75176" autoAdjust="0"/>
  </p:normalViewPr>
  <p:slideViewPr>
    <p:cSldViewPr>
      <p:cViewPr varScale="1">
        <p:scale>
          <a:sx n="54" d="100"/>
          <a:sy n="54" d="100"/>
        </p:scale>
        <p:origin x="-1830" y="-84"/>
      </p:cViewPr>
      <p:guideLst>
        <p:guide orient="horz" pos="1104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customXml" Target="../customXml/item2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7D90A4EC-1EE2-402E-9E2D-4EDE8E82C84B}" type="datetime1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743C6D3B-D4EE-4650-8863-F0804070CD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>
                <a:ea typeface="ＭＳ Ｐゴシック" pitchFamily="34" charset="-128"/>
              </a:rPr>
              <a:t>Brief introduction to the school </a:t>
            </a:r>
          </a:p>
          <a:p>
            <a:endParaRPr lang="en-CA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9EF01D-D141-4530-A3C0-B006047ACE4B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1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1CF457-B284-4CA7-AF0E-4CC78E9324C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135F8F-E176-4595-B454-0CA3115A2483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BB3F8A-FB2E-4265-8F7C-A4CEFA035F44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852D3B-089C-4EC4-8E95-CC1E1F63E64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AB9274-9114-4D8F-863B-E62106DC5F60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9CC959B-5BAC-4C9F-BC73-97D491B197F4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C4DC4C-00F9-4F49-BACE-90D8A338994E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13E487-C953-4A8A-A96F-B025C8254DBF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F77E6F0-6752-4498-B73A-4E730880290B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E47E4D4-5191-427D-BDFF-624F2701A980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DE0265-2CE6-4C31-9070-802BE14D8B87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EC91DE-BC92-4FDB-9E92-919C5B09824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1FCAF3-AE00-4F37-8522-E7795CD901C5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US" sz="1100" smtClean="0">
              <a:ea typeface="ＭＳ Ｐゴシック" pitchFamily="34" charset="-128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98876B-7591-465C-8BAB-11D70D0BCF7B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US" sz="1100" smtClean="0">
              <a:ea typeface="ＭＳ Ｐゴシック" pitchFamily="34" charset="-128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A79708-D354-41B9-B4A6-F21B2D16E60C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62BC13-473E-4C05-BB37-CD5E492B588C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34119-890D-4CC7-B7CF-D9D28537B755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/>
              <a:t>18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E3DED7-DFDD-456B-ADEB-BCAE613B3A15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52722"/>
            <a:ext cx="6400800" cy="30012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D09B9-4E1E-4CE3-BA65-B3CF0C6D1BA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A0F6F-F7FA-4955-A0EF-4B8B3450D77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EF069-2767-4E64-84B0-AD8A04FA0E1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4C657-669C-4F20-BE80-7D652D75E41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DFDD-2AC5-4C72-AB3B-A3A6773D49C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BD163-D0D3-42D1-ABB5-A6D275B9285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22997-1110-4F51-A78E-1DD78530A73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5526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36465-5FDE-4F30-9DE8-5D59E37AB1C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726A0-3687-47FC-84D7-B647DAB4C2B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36F37-8CC8-4B4C-8893-78F371978CD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8D902-0A4A-4C8C-B481-B204D0C5E12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291B1-81E5-4F7F-BEDF-B0F622E163D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E94C0-04C3-441B-BA27-88DA63738CB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BE6EA-E12F-407D-BFE0-E4F4769DC02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B77DE-512B-4ACD-BAA8-BFC43C1D44E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DC65F-B2BE-4BDF-B36B-7D8007A4A1B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52722"/>
            <a:ext cx="6400800" cy="30012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7700B-3E1B-4E10-B658-A178A85D01F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5526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D5800-0BD1-424D-8188-3C31ED3CF23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F046F-CCC0-4F96-A94C-07316DFCF92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8E8C5-DC13-481A-8D1D-F29445D2675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AD474-F53E-4F29-8A1D-84874DF2D64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6471-65FF-4A84-9ACC-98D56259799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46A6-D549-4666-9BCB-0B32C9544D9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728" y="3483429"/>
            <a:ext cx="7772400" cy="1342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25999"/>
            <a:ext cx="6400800" cy="132442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728" y="4073071"/>
            <a:ext cx="7772400" cy="7529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25999"/>
            <a:ext cx="6400800" cy="132442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60556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583215"/>
            <a:ext cx="7772400" cy="10223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60556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208235"/>
            <a:ext cx="7772400" cy="3973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F15385FE-97CB-496F-B0FD-64186113928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1277C69B-719D-4C3C-954A-D13F4DAA021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D5F593FC-72A4-4F3A-94CB-A96A29D3202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E5C6BA9A-4B82-4EB7-AD97-A9FD8E18A0F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C37C7845-D298-4F18-89C6-B288156EB12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7547F1E8-A375-41C1-97EC-F45AF4CE68C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52722"/>
            <a:ext cx="6400800" cy="30012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8AA2E-63A0-4FEF-9BF4-A0B154C6F9A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617C0-EBBD-447C-9FDB-259237051FB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424F7-8AD0-4D58-A9F8-174C232561E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2562E-23AD-47B2-BABF-57BB7F8FC93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D1E72-F0C5-43C6-84FE-DA86AE4BF92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C9A78-7F32-4B1D-AE90-0D18ADD65BF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B1651-6F90-4460-9323-88E233DD0D8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5526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BFC8E-976E-4E12-8109-1DEDE777256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2DCAA-9A41-4161-814B-1BA6C5AE8B5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FCB20-9175-4788-91C5-642B6F96FCB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EEABA-1DF6-491D-B196-0726B388973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5BA56-3EF5-49F2-8EFA-A479E4D691A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EFDF2-ED23-4CA3-82EE-63B9F1E75C4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27FC9-658D-4B3B-94DA-0D04A8D9F79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375-DAB1-433E-A931-52AEFCC0511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25252-07C9-4FE8-9DD4-60D5B9D26B3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52722"/>
            <a:ext cx="6400800" cy="30012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087D5-4E1D-473B-93BF-684596F3A18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5526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E481A-02E3-4082-9570-E9234C30BC8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97E79-D441-43BD-8312-E3A37FDD945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7A18-8DAB-42BD-8CDB-EFCAA419FC3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A245E-30C1-4C5A-A2CF-30B0F54E758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50F9-FCB8-4468-A6BF-E601F9B671C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0ED31-B484-4845-8049-8725046890F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52722"/>
            <a:ext cx="6400800" cy="30012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6365C-8087-4021-B338-54F28322F65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D69A6-380C-4911-9539-03B72125F9B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487CE-9074-4194-AA5D-A076761B8E3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4D2FD-AAD9-48F8-869A-269BDC4BECE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F208E-D6B3-4D2D-AE06-9AB4928D5D4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79E9-AFE8-4678-9378-C7F0356F750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090D1-6261-4E03-BDD4-FCB6079D06E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5526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D84F-509B-42EE-A57A-816B5C080A4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C66B5-6FB2-46DC-9935-D449C7E9C3F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F90B8-C467-4BCC-B883-E5C1AA27C5D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0E751-1401-4F8A-A4BF-861706E41CE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BEDBD-CFF9-4C19-87DE-A25540EE923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136A1-64D8-48B6-98B6-93F084EAEB0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78877-2AE5-42C0-89DA-324C8D2EB32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6AC9A-29B3-4588-AC22-EE65230E841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E78AC-583D-4756-9214-0FF24832A55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52722"/>
            <a:ext cx="6400800" cy="30012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21F-B541-41F5-982A-07E01B78EC8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5526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0398-D8BA-4AA4-A8A4-481385E8728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E5857-3DC8-47D7-A0D1-72B407A799C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54796-A582-43D0-8743-622DFA6E71B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935" y="671440"/>
            <a:ext cx="7651362" cy="74619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0098F-94FA-49DF-8B38-4A02FF60B67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163A6-B019-4DB2-93C7-42C0E30EA00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C3D3D-04A1-49B2-87FF-CED3928D708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2275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8061B828-A6FA-49E4-81BF-8B157A56C3E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1028" name="Title Placeholder 6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88" r:id="rId1"/>
    <p:sldLayoutId id="2147485789" r:id="rId2"/>
    <p:sldLayoutId id="2147485790" r:id="rId3"/>
    <p:sldLayoutId id="2147485791" r:id="rId4"/>
    <p:sldLayoutId id="2147485792" r:id="rId5"/>
    <p:sldLayoutId id="2147485793" r:id="rId6"/>
    <p:sldLayoutId id="2147485794" r:id="rId7"/>
    <p:sldLayoutId id="2147485795" r:id="rId8"/>
    <p:sldLayoutId id="2147485796" r:id="rId9"/>
    <p:sldLayoutId id="2147485797" r:id="rId10"/>
    <p:sldLayoutId id="2147485798" r:id="rId11"/>
    <p:sldLayoutId id="2147485799" r:id="rId12"/>
    <p:sldLayoutId id="2147485800" r:id="rId13"/>
    <p:sldLayoutId id="2147485801" r:id="rId14"/>
    <p:sldLayoutId id="2147485802" r:id="rId15"/>
    <p:sldLayoutId id="2147485803" r:id="rId16"/>
    <p:sldLayoutId id="2147485804" r:id="rId17"/>
    <p:sldLayoutId id="2147485805" r:id="rId18"/>
    <p:sldLayoutId id="2147485806" r:id="rId19"/>
    <p:sldLayoutId id="2147485807" r:id="rId20"/>
    <p:sldLayoutId id="2147485808" r:id="rId21"/>
    <p:sldLayoutId id="2147485867" r:id="rId22"/>
    <p:sldLayoutId id="2147485868" r:id="rId2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40404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404040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04040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09" r:id="rId1"/>
    <p:sldLayoutId id="2147485810" r:id="rId2"/>
    <p:sldLayoutId id="2147485811" r:id="rId3"/>
    <p:sldLayoutId id="2147485812" r:id="rId4"/>
    <p:sldLayoutId id="2147485813" r:id="rId5"/>
    <p:sldLayoutId id="2147485814" r:id="rId6"/>
    <p:sldLayoutId id="2147485815" r:id="rId7"/>
    <p:sldLayoutId id="2147485816" r:id="rId8"/>
    <p:sldLayoutId id="2147485817" r:id="rId9"/>
    <p:sldLayoutId id="2147485818" r:id="rId10"/>
    <p:sldLayoutId id="2147485819" r:id="rId11"/>
    <p:sldLayoutId id="2147485820" r:id="rId12"/>
    <p:sldLayoutId id="2147485821" r:id="rId13"/>
    <p:sldLayoutId id="2147485822" r:id="rId14"/>
    <p:sldLayoutId id="2147485823" r:id="rId15"/>
    <p:sldLayoutId id="2147485824" r:id="rId16"/>
    <p:sldLayoutId id="2147485869" r:id="rId17"/>
    <p:sldLayoutId id="2147485870" r:id="rId18"/>
    <p:sldLayoutId id="2147485871" r:id="rId19"/>
    <p:sldLayoutId id="2147485872" r:id="rId20"/>
    <p:sldLayoutId id="2147485873" r:id="rId21"/>
    <p:sldLayoutId id="2147485874" r:id="rId2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2275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3DC5CBDC-8373-464C-9803-347F43A526F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3076" name="Title Placeholder 6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25" r:id="rId1"/>
    <p:sldLayoutId id="2147485826" r:id="rId2"/>
    <p:sldLayoutId id="2147485827" r:id="rId3"/>
    <p:sldLayoutId id="2147485828" r:id="rId4"/>
    <p:sldLayoutId id="2147485829" r:id="rId5"/>
    <p:sldLayoutId id="2147485830" r:id="rId6"/>
    <p:sldLayoutId id="2147485831" r:id="rId7"/>
    <p:sldLayoutId id="2147485832" r:id="rId8"/>
    <p:sldLayoutId id="2147485833" r:id="rId9"/>
    <p:sldLayoutId id="2147485834" r:id="rId10"/>
    <p:sldLayoutId id="2147485835" r:id="rId11"/>
    <p:sldLayoutId id="2147485836" r:id="rId12"/>
    <p:sldLayoutId id="2147485837" r:id="rId13"/>
    <p:sldLayoutId id="2147485838" r:id="rId14"/>
    <p:sldLayoutId id="2147485839" r:id="rId15"/>
    <p:sldLayoutId id="2147485840" r:id="rId16"/>
    <p:sldLayoutId id="2147485841" r:id="rId17"/>
    <p:sldLayoutId id="2147485842" r:id="rId18"/>
    <p:sldLayoutId id="2147485843" r:id="rId19"/>
    <p:sldLayoutId id="2147485844" r:id="rId20"/>
    <p:sldLayoutId id="2147485845" r:id="rId21"/>
    <p:sldLayoutId id="2147485875" r:id="rId22"/>
    <p:sldLayoutId id="2147485876" r:id="rId2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40404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404040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04040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2275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B2F0290D-1055-4C6A-9E34-C4245A8CAC8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4100" name="Title Placeholder 6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46" r:id="rId1"/>
    <p:sldLayoutId id="2147485847" r:id="rId2"/>
    <p:sldLayoutId id="2147485848" r:id="rId3"/>
    <p:sldLayoutId id="2147485849" r:id="rId4"/>
    <p:sldLayoutId id="2147485850" r:id="rId5"/>
    <p:sldLayoutId id="2147485851" r:id="rId6"/>
    <p:sldLayoutId id="2147485852" r:id="rId7"/>
    <p:sldLayoutId id="2147485853" r:id="rId8"/>
    <p:sldLayoutId id="2147485854" r:id="rId9"/>
    <p:sldLayoutId id="2147485855" r:id="rId10"/>
    <p:sldLayoutId id="2147485856" r:id="rId11"/>
    <p:sldLayoutId id="2147485857" r:id="rId12"/>
    <p:sldLayoutId id="2147485858" r:id="rId13"/>
    <p:sldLayoutId id="2147485859" r:id="rId14"/>
    <p:sldLayoutId id="2147485860" r:id="rId15"/>
    <p:sldLayoutId id="2147485861" r:id="rId16"/>
    <p:sldLayoutId id="2147485862" r:id="rId17"/>
    <p:sldLayoutId id="2147485863" r:id="rId18"/>
    <p:sldLayoutId id="2147485864" r:id="rId19"/>
    <p:sldLayoutId id="2147485865" r:id="rId20"/>
    <p:sldLayoutId id="2147485866" r:id="rId21"/>
    <p:sldLayoutId id="2147485877" r:id="rId22"/>
    <p:sldLayoutId id="2147485878" r:id="rId2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40404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404040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04040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4.xml"/><Relationship Id="rId1" Type="http://schemas.openxmlformats.org/officeDocument/2006/relationships/video" Target="file:///C:\Users\Alec\Documents\RCC%20&amp;%20IAOD\2011-2012%20School%20year\2011-2012%20Presentations\Seinfeld%202.wmv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4.xml"/><Relationship Id="rId1" Type="http://schemas.openxmlformats.org/officeDocument/2006/relationships/video" Target="file:///C:\Users\Alec\Documents\RCC%20&amp;%20IAOD\2011-2012%20School%20year\2011-2012%20Presentations\kevjumba.wmv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RCC-Institute-of-Technology-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412875"/>
            <a:ext cx="594995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7" descr="School_of_Engineering_Technology_Computing_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5229225"/>
            <a:ext cx="358298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8" descr="Academy_Of_Design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4438" y="3429000"/>
            <a:ext cx="36576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Toronto_Film_School_Logo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875" y="4149725"/>
            <a:ext cx="35814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5219700" y="836613"/>
            <a:ext cx="37830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800" b="1">
                <a:latin typeface="Arial" charset="0"/>
                <a:cs typeface="Arial" charset="0"/>
              </a:rPr>
              <a:t>Alec Steinwall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infeld 2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692150"/>
            <a:ext cx="7127875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standardized patient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125538"/>
            <a:ext cx="3676650" cy="2693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250825" y="1095375"/>
            <a:ext cx="4465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Arial" charset="0"/>
                <a:cs typeface="Arial" charset="0"/>
              </a:rPr>
              <a:t>Standardized Patient Programs</a:t>
            </a:r>
          </a:p>
        </p:txBody>
      </p:sp>
      <p:pic>
        <p:nvPicPr>
          <p:cNvPr id="4" name="Picture 3" descr="standardized patients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8888" y="3429000"/>
            <a:ext cx="4448175" cy="257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468313" y="1628775"/>
            <a:ext cx="43910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1800">
                <a:latin typeface="Arial" charset="0"/>
                <a:ea typeface="Calibri" pitchFamily="34" charset="0"/>
                <a:cs typeface="Arial" charset="0"/>
              </a:rPr>
              <a:t>Actors precisely duplicate the demeanor and symptoms of a patient. </a:t>
            </a:r>
          </a:p>
          <a:p>
            <a:pPr eaLnBrk="0" hangingPunct="0"/>
            <a:endParaRPr lang="en-US" sz="1800">
              <a:latin typeface="Arial" charset="0"/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n-US" sz="1800">
                <a:latin typeface="Arial" charset="0"/>
                <a:ea typeface="Calibri" pitchFamily="34" charset="0"/>
                <a:cs typeface="Arial" charset="0"/>
              </a:rPr>
              <a:t>Trained to answer spontaneous and unprepared-for questions. </a:t>
            </a:r>
            <a:endParaRPr lang="en-US" sz="3200">
              <a:latin typeface="Arial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6"/>
          <p:cNvSpPr txBox="1">
            <a:spLocks noChangeArrowheads="1"/>
          </p:cNvSpPr>
          <p:nvPr/>
        </p:nvSpPr>
        <p:spPr bwMode="auto">
          <a:xfrm>
            <a:off x="430213" y="8382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Why Study Drama?</a:t>
            </a:r>
          </a:p>
        </p:txBody>
      </p:sp>
      <p:sp>
        <p:nvSpPr>
          <p:cNvPr id="10" name="TextBox 26"/>
          <p:cNvSpPr txBox="1">
            <a:spLocks noChangeArrowheads="1"/>
          </p:cNvSpPr>
          <p:nvPr/>
        </p:nvSpPr>
        <p:spPr bwMode="auto">
          <a:xfrm>
            <a:off x="682625" y="1844675"/>
            <a:ext cx="8137525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rial" charset="0"/>
                <a:cs typeface="Arial" charset="0"/>
              </a:rPr>
              <a:t>Traditional careers for Actors</a:t>
            </a:r>
          </a:p>
          <a:p>
            <a:pPr marL="350838" indent="-350838">
              <a:buFont typeface="Arial" pitchFamily="34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350838" indent="-350838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rial" charset="0"/>
                <a:cs typeface="Arial" charset="0"/>
              </a:rPr>
              <a:t>The Actor’s skill-set  (apart from talent)</a:t>
            </a:r>
          </a:p>
          <a:p>
            <a:pPr marL="350838" indent="-350838">
              <a:buFont typeface="Arial" pitchFamily="34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350838" indent="-350838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rial" charset="0"/>
                <a:cs typeface="Arial" charset="0"/>
              </a:rPr>
              <a:t>Other careers utilizing the skills learned through the study of acting</a:t>
            </a:r>
          </a:p>
          <a:p>
            <a:pPr marL="350838" indent="-350838">
              <a:buFont typeface="Arial" pitchFamily="34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350838" indent="-350838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rial" charset="0"/>
                <a:cs typeface="Arial" charset="0"/>
              </a:rPr>
              <a:t>The Internet and the future</a:t>
            </a:r>
          </a:p>
          <a:p>
            <a:pPr>
              <a:defRPr/>
            </a:pPr>
            <a:endParaRPr lang="en-US" sz="2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6"/>
          <p:cNvSpPr txBox="1">
            <a:spLocks noChangeArrowheads="1"/>
          </p:cNvSpPr>
          <p:nvPr/>
        </p:nvSpPr>
        <p:spPr bwMode="auto">
          <a:xfrm>
            <a:off x="430213" y="911225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Traditional ‘Acting’ Careers</a:t>
            </a:r>
          </a:p>
        </p:txBody>
      </p:sp>
      <p:sp>
        <p:nvSpPr>
          <p:cNvPr id="10" name="TextBox 26"/>
          <p:cNvSpPr txBox="1">
            <a:spLocks noChangeArrowheads="1"/>
          </p:cNvSpPr>
          <p:nvPr/>
        </p:nvSpPr>
        <p:spPr bwMode="auto">
          <a:xfrm>
            <a:off x="2700338" y="2060575"/>
            <a:ext cx="3995737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Arial" charset="0"/>
                <a:cs typeface="Arial" charset="0"/>
              </a:rPr>
              <a:t>Theatre / Stage Acting</a:t>
            </a:r>
          </a:p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Classical training</a:t>
            </a:r>
          </a:p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en-US" dirty="0">
                <a:latin typeface="Arial" charset="0"/>
                <a:cs typeface="Arial" charset="0"/>
              </a:rPr>
              <a:t>Theatre</a:t>
            </a: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en-US" dirty="0">
                <a:latin typeface="Arial" charset="0"/>
                <a:cs typeface="Arial" charset="0"/>
              </a:rPr>
              <a:t>Musical Theatre</a:t>
            </a: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en-US" dirty="0">
                <a:latin typeface="Arial" charset="0"/>
                <a:cs typeface="Arial" charset="0"/>
              </a:rPr>
              <a:t>Comedy </a:t>
            </a: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en-US" dirty="0">
                <a:latin typeface="Arial" charset="0"/>
                <a:cs typeface="Arial" charset="0"/>
              </a:rPr>
              <a:t>Dance and Choreography</a:t>
            </a: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en-US" dirty="0">
                <a:latin typeface="Arial" charset="0"/>
                <a:cs typeface="Arial" charset="0"/>
              </a:rPr>
              <a:t>Education / Training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6"/>
          <p:cNvSpPr txBox="1">
            <a:spLocks noChangeArrowheads="1"/>
          </p:cNvSpPr>
          <p:nvPr/>
        </p:nvSpPr>
        <p:spPr bwMode="auto">
          <a:xfrm>
            <a:off x="430213" y="69215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 Acting’ Careers</a:t>
            </a:r>
          </a:p>
        </p:txBody>
      </p:sp>
      <p:sp>
        <p:nvSpPr>
          <p:cNvPr id="22531" name="TextBox 26"/>
          <p:cNvSpPr txBox="1">
            <a:spLocks noChangeArrowheads="1"/>
          </p:cNvSpPr>
          <p:nvPr/>
        </p:nvSpPr>
        <p:spPr bwMode="auto">
          <a:xfrm>
            <a:off x="539750" y="1916113"/>
            <a:ext cx="4248150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/>
            <a:endParaRPr lang="en-US" sz="2000">
              <a:latin typeface="Arial" charset="0"/>
              <a:cs typeface="Arial" charset="0"/>
            </a:endParaRPr>
          </a:p>
          <a:p>
            <a:pPr marL="182563" indent="-182563">
              <a:buFont typeface="Arial" charset="0"/>
              <a:buChar char="•"/>
            </a:pPr>
            <a:r>
              <a:rPr lang="en-US" sz="2000" b="1">
                <a:latin typeface="Arial" charset="0"/>
                <a:cs typeface="Arial" charset="0"/>
              </a:rPr>
              <a:t>Camera Acting</a:t>
            </a:r>
            <a:r>
              <a:rPr lang="en-CA" sz="2000" b="1">
                <a:latin typeface="Arial" charset="0"/>
                <a:cs typeface="Arial" charset="0"/>
              </a:rPr>
              <a:t> </a:t>
            </a:r>
            <a:r>
              <a:rPr lang="en-CA" sz="2000">
                <a:latin typeface="Arial" charset="0"/>
                <a:cs typeface="Arial" charset="0"/>
              </a:rPr>
              <a:t>: 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Television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Film, 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Independent Productions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Advertising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Educational videos</a:t>
            </a:r>
          </a:p>
          <a:p>
            <a:pPr marL="182563" indent="-182563">
              <a:buFont typeface="Arial" charset="0"/>
              <a:buChar char="•"/>
            </a:pPr>
            <a:endParaRPr lang="en-US" sz="2000">
              <a:latin typeface="Arial" charset="0"/>
              <a:cs typeface="Arial" charset="0"/>
            </a:endParaRPr>
          </a:p>
          <a:p>
            <a:pPr marL="182563" indent="-182563">
              <a:buFont typeface="Arial" charset="0"/>
              <a:buChar char="•"/>
            </a:pPr>
            <a:r>
              <a:rPr lang="en-US" sz="2000" b="1">
                <a:latin typeface="Arial" charset="0"/>
                <a:cs typeface="Arial" charset="0"/>
              </a:rPr>
              <a:t>Voiceover Acting: 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Advertising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Animated films and TV shows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Books-on-tape</a:t>
            </a:r>
          </a:p>
          <a:p>
            <a:pPr marL="182563" indent="-182563">
              <a:buFont typeface="Arial" charset="0"/>
              <a:buChar char="•"/>
            </a:pPr>
            <a:r>
              <a:rPr lang="en-CA" sz="2000">
                <a:latin typeface="Arial" charset="0"/>
                <a:cs typeface="Arial" charset="0"/>
              </a:rPr>
              <a:t>other electronic media</a:t>
            </a:r>
          </a:p>
        </p:txBody>
      </p:sp>
      <p:sp>
        <p:nvSpPr>
          <p:cNvPr id="6" name="TextBox 26"/>
          <p:cNvSpPr txBox="1">
            <a:spLocks noChangeArrowheads="1"/>
          </p:cNvSpPr>
          <p:nvPr/>
        </p:nvSpPr>
        <p:spPr bwMode="auto">
          <a:xfrm>
            <a:off x="4859338" y="2492375"/>
            <a:ext cx="396081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pitchFamily="34" charset="0"/>
              <a:buChar char="•"/>
              <a:defRPr/>
            </a:pPr>
            <a:r>
              <a:rPr lang="en-US" sz="2000" b="1" dirty="0">
                <a:latin typeface="Arial" charset="0"/>
                <a:cs typeface="Arial" charset="0"/>
              </a:rPr>
              <a:t>Announcers and Hosts</a:t>
            </a:r>
          </a:p>
          <a:p>
            <a:pPr marL="544513" indent="-193675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TV Anchor </a:t>
            </a:r>
          </a:p>
          <a:p>
            <a:pPr marL="544513" indent="-193675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TV Reporter</a:t>
            </a:r>
          </a:p>
          <a:p>
            <a:pPr marL="544513" indent="-193675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TV Show Host</a:t>
            </a:r>
          </a:p>
          <a:p>
            <a:pPr marL="544513" indent="-193675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Radio Announcer </a:t>
            </a:r>
          </a:p>
          <a:p>
            <a:pPr marL="544513" indent="-193675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Radio News Announcer / Reporter</a:t>
            </a:r>
          </a:p>
          <a:p>
            <a:pPr marL="544513" indent="-193675">
              <a:defRPr/>
            </a:pPr>
            <a:endParaRPr lang="en-US" sz="2000" dirty="0">
              <a:latin typeface="Arial" charset="0"/>
              <a:cs typeface="Arial" charset="0"/>
            </a:endParaRP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n-US" sz="2000" b="1" dirty="0">
                <a:latin typeface="Arial" charset="0"/>
                <a:cs typeface="Arial" charset="0"/>
              </a:rPr>
              <a:t>Comedy</a:t>
            </a:r>
          </a:p>
        </p:txBody>
      </p:sp>
      <p:sp>
        <p:nvSpPr>
          <p:cNvPr id="22533" name="TextBox 26"/>
          <p:cNvSpPr txBox="1">
            <a:spLocks noChangeArrowheads="1"/>
          </p:cNvSpPr>
          <p:nvPr/>
        </p:nvSpPr>
        <p:spPr bwMode="auto">
          <a:xfrm>
            <a:off x="2195513" y="1412875"/>
            <a:ext cx="5905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  <a:cs typeface="Arial" charset="0"/>
              </a:rPr>
              <a:t>Film, Television, and Internet</a:t>
            </a:r>
            <a:endParaRPr lang="en-US" sz="20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ny doors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5E4737"/>
              </a:clrFrom>
              <a:clrTo>
                <a:srgbClr val="5E4737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contrast="40000"/>
          </a:blip>
          <a:stretch>
            <a:fillRect/>
          </a:stretch>
        </p:blipFill>
        <p:spPr>
          <a:xfrm>
            <a:off x="-29695" y="1700808"/>
            <a:ext cx="9173695" cy="3445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5" name="TextBox 6"/>
          <p:cNvSpPr txBox="1">
            <a:spLocks noChangeArrowheads="1"/>
          </p:cNvSpPr>
          <p:nvPr/>
        </p:nvSpPr>
        <p:spPr bwMode="auto">
          <a:xfrm>
            <a:off x="862013" y="69215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Careers in Film, TV and Theatre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50825" y="1628775"/>
            <a:ext cx="3960813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4013" indent="-354013">
              <a:defRPr/>
            </a:pPr>
            <a:r>
              <a:rPr lang="en-CA" sz="2000" b="1" dirty="0">
                <a:latin typeface="Arial" pitchFamily="34" charset="0"/>
                <a:cs typeface="Arial" pitchFamily="34" charset="0"/>
              </a:rPr>
              <a:t>Director, Designer, Producer</a:t>
            </a:r>
          </a:p>
          <a:p>
            <a:pPr marL="354013" indent="-354013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Executive Producer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Program Director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Assistant Director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Director of Casting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Film Director / Editor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0" y="1628775"/>
            <a:ext cx="374332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4013" indent="-354013">
              <a:defRPr/>
            </a:pPr>
            <a:r>
              <a:rPr lang="en-CA" sz="2000" b="1" dirty="0">
                <a:latin typeface="Arial" pitchFamily="34" charset="0"/>
                <a:cs typeface="Arial" pitchFamily="34" charset="0"/>
              </a:rPr>
              <a:t>Other Careers in the Industry</a:t>
            </a:r>
          </a:p>
          <a:p>
            <a:pPr marL="354013" indent="-354013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Management</a:t>
            </a:r>
          </a:p>
          <a:p>
            <a:pPr marL="354013" indent="-354013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Press Agent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Theatrical Agent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Booking Agent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Literary Agent</a:t>
            </a:r>
          </a:p>
          <a:p>
            <a:pPr marL="354013" indent="-354013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Entertainment Critic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Teaching and Coaching</a:t>
            </a:r>
          </a:p>
          <a:p>
            <a:pPr marL="354013" indent="-354013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Publicity and promotion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7162800" y="4581525"/>
            <a:ext cx="3960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4013" indent="-354013"/>
            <a:r>
              <a:rPr lang="en-CA" sz="2000">
                <a:latin typeface="Arial" charset="0"/>
                <a:cs typeface="Arial" charset="0"/>
              </a:rPr>
              <a:t>Script Writing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9388" y="4076700"/>
            <a:ext cx="396081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4013" indent="-354013">
              <a:defRPr/>
            </a:pPr>
            <a:r>
              <a:rPr lang="en-CA" sz="2000" b="1" dirty="0">
                <a:latin typeface="Arial" pitchFamily="34" charset="0"/>
                <a:cs typeface="Arial" pitchFamily="34" charset="0"/>
              </a:rPr>
              <a:t>Technical and Stage-set</a:t>
            </a:r>
          </a:p>
          <a:p>
            <a:pPr marL="354013" indent="-354013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Lighting, Audio, stage design and set-up. </a:t>
            </a:r>
          </a:p>
          <a:p>
            <a:pPr marL="354013" indent="-354013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Various film crew jobs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6"/>
          <p:cNvSpPr txBox="1">
            <a:spLocks noChangeArrowheads="1"/>
          </p:cNvSpPr>
          <p:nvPr/>
        </p:nvSpPr>
        <p:spPr bwMode="auto">
          <a:xfrm>
            <a:off x="430213" y="8382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Getting an Agent</a:t>
            </a:r>
          </a:p>
        </p:txBody>
      </p:sp>
      <p:sp>
        <p:nvSpPr>
          <p:cNvPr id="24579" name="TextBox 26"/>
          <p:cNvSpPr txBox="1">
            <a:spLocks noChangeArrowheads="1"/>
          </p:cNvSpPr>
          <p:nvPr/>
        </p:nvSpPr>
        <p:spPr bwMode="auto">
          <a:xfrm>
            <a:off x="539750" y="1773238"/>
            <a:ext cx="8064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/>
            <a:r>
              <a:rPr lang="en-CA" sz="2800">
                <a:solidFill>
                  <a:srgbClr val="000000"/>
                </a:solidFill>
                <a:latin typeface="Arial" charset="0"/>
                <a:cs typeface="Arial" charset="0"/>
              </a:rPr>
              <a:t>“Getting an agent is probably the single most</a:t>
            </a:r>
          </a:p>
          <a:p>
            <a:pPr marL="350838" indent="-350838"/>
            <a:r>
              <a:rPr lang="en-CA" sz="2800">
                <a:solidFill>
                  <a:srgbClr val="000000"/>
                </a:solidFill>
                <a:latin typeface="Arial" charset="0"/>
                <a:cs typeface="Arial" charset="0"/>
              </a:rPr>
              <a:t>important thing a professional actor can do for</a:t>
            </a:r>
          </a:p>
          <a:p>
            <a:pPr marL="350838" indent="-350838"/>
            <a:r>
              <a:rPr lang="en-CA" sz="2800">
                <a:solidFill>
                  <a:srgbClr val="000000"/>
                </a:solidFill>
                <a:latin typeface="Arial" charset="0"/>
                <a:cs typeface="Arial" charset="0"/>
              </a:rPr>
              <a:t>his/her career.”</a:t>
            </a:r>
          </a:p>
          <a:p>
            <a:pPr marL="350838" indent="-350838" algn="just"/>
            <a:r>
              <a:rPr lang="en-CA" sz="2800" i="1">
                <a:solidFill>
                  <a:srgbClr val="000000"/>
                </a:solidFill>
                <a:latin typeface="Arial" charset="0"/>
                <a:cs typeface="Arial" charset="0"/>
              </a:rPr>
              <a:t>                        ‘</a:t>
            </a:r>
            <a:r>
              <a:rPr lang="en-CA" i="1">
                <a:solidFill>
                  <a:srgbClr val="000000"/>
                </a:solidFill>
                <a:latin typeface="Arial" charset="0"/>
                <a:cs typeface="Arial" charset="0"/>
              </a:rPr>
              <a:t>Become an Actor,’ </a:t>
            </a:r>
            <a:r>
              <a:rPr lang="en-CA">
                <a:solidFill>
                  <a:srgbClr val="000000"/>
                </a:solidFill>
                <a:latin typeface="Arial" charset="0"/>
                <a:cs typeface="Arial" charset="0"/>
              </a:rPr>
              <a:t>John C. Havens</a:t>
            </a:r>
            <a:endParaRPr lang="en-US" sz="2800" i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1116013" y="4149725"/>
            <a:ext cx="74882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1325" indent="-441325">
              <a:lnSpc>
                <a:spcPct val="150000"/>
              </a:lnSpc>
              <a:buSzPct val="100000"/>
              <a:buFontTx/>
              <a:buBlip>
                <a:blip r:embed="rId3"/>
              </a:buBlip>
            </a:pPr>
            <a:r>
              <a:rPr lang="en-CA">
                <a:solidFill>
                  <a:srgbClr val="000000"/>
                </a:solidFill>
                <a:latin typeface="Arial" charset="0"/>
                <a:cs typeface="Arial" charset="0"/>
              </a:rPr>
              <a:t>Assembling a </a:t>
            </a:r>
            <a:r>
              <a:rPr lang="en-CA" b="1">
                <a:solidFill>
                  <a:srgbClr val="000000"/>
                </a:solidFill>
                <a:latin typeface="Arial" charset="0"/>
                <a:cs typeface="Arial" charset="0"/>
              </a:rPr>
              <a:t>Professional  Acting Package</a:t>
            </a:r>
          </a:p>
          <a:p>
            <a:pPr marL="441325" indent="-441325">
              <a:lnSpc>
                <a:spcPct val="150000"/>
              </a:lnSpc>
              <a:buSzPct val="100000"/>
              <a:buFontTx/>
              <a:buBlip>
                <a:blip r:embed="rId3"/>
              </a:buBlip>
            </a:pPr>
            <a:r>
              <a:rPr lang="en-CA">
                <a:solidFill>
                  <a:srgbClr val="000000"/>
                </a:solidFill>
                <a:latin typeface="Arial" charset="0"/>
                <a:cs typeface="Arial" charset="0"/>
              </a:rPr>
              <a:t>Acting &amp; Voice-over </a:t>
            </a:r>
            <a:r>
              <a:rPr lang="en-CA" b="1">
                <a:solidFill>
                  <a:srgbClr val="000000"/>
                </a:solidFill>
                <a:latin typeface="Arial" charset="0"/>
                <a:cs typeface="Arial" charset="0"/>
              </a:rPr>
              <a:t>Demo Reel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6"/>
          <p:cNvSpPr txBox="1">
            <a:spLocks noChangeArrowheads="1"/>
          </p:cNvSpPr>
          <p:nvPr/>
        </p:nvSpPr>
        <p:spPr bwMode="auto">
          <a:xfrm>
            <a:off x="609600" y="1125538"/>
            <a:ext cx="853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Actor’s Skills</a:t>
            </a:r>
          </a:p>
        </p:txBody>
      </p:sp>
      <p:sp>
        <p:nvSpPr>
          <p:cNvPr id="25603" name="Rectangle 7"/>
          <p:cNvSpPr>
            <a:spLocks noChangeArrowheads="1"/>
          </p:cNvSpPr>
          <p:nvPr/>
        </p:nvSpPr>
        <p:spPr bwMode="auto">
          <a:xfrm>
            <a:off x="684213" y="2492375"/>
            <a:ext cx="78486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latin typeface="Arial" charset="0"/>
                <a:cs typeface="Arial" charset="0"/>
              </a:rPr>
              <a:t>Transferrable Skills</a:t>
            </a:r>
          </a:p>
          <a:p>
            <a:pPr algn="ctr"/>
            <a:endParaRPr lang="en-GB">
              <a:latin typeface="Arial" charset="0"/>
              <a:cs typeface="Arial" charset="0"/>
            </a:endParaRPr>
          </a:p>
          <a:p>
            <a:pPr algn="ctr"/>
            <a:r>
              <a:rPr lang="en-GB">
                <a:latin typeface="Arial" charset="0"/>
                <a:cs typeface="Arial" charset="0"/>
              </a:rPr>
              <a:t>Help build self-confidence, emotional awareness, and prepares students for dealing with a range of different situations and people</a:t>
            </a:r>
            <a:endParaRPr lang="en-CA">
              <a:latin typeface="Arial" charset="0"/>
              <a:cs typeface="Arial" charset="0"/>
            </a:endParaRPr>
          </a:p>
          <a:p>
            <a:pPr algn="ctr"/>
            <a:endParaRPr lang="en-CA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95738" y="2205038"/>
            <a:ext cx="4679950" cy="27368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6627" name="TextBox 6"/>
          <p:cNvSpPr txBox="1">
            <a:spLocks noChangeArrowheads="1"/>
          </p:cNvSpPr>
          <p:nvPr/>
        </p:nvSpPr>
        <p:spPr bwMode="auto">
          <a:xfrm>
            <a:off x="609600" y="1125538"/>
            <a:ext cx="853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Actor’s Skills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248150" y="1916113"/>
            <a:ext cx="41402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CA" sz="2000" b="1" dirty="0">
                <a:latin typeface="Arial" pitchFamily="34" charset="0"/>
                <a:cs typeface="Arial" pitchFamily="34" charset="0"/>
              </a:rPr>
              <a:t>Communication </a:t>
            </a:r>
          </a:p>
          <a:p>
            <a:pPr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Verbal (and written) skills</a:t>
            </a:r>
          </a:p>
          <a:p>
            <a:pPr marL="273050" indent="-273050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Public Speaking: comfortableness in speaking to groups; conveying ideas to others; adapting to an audience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360363" y="1855788"/>
            <a:ext cx="3275012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Communication 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Public Speaking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Interpersonal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Intrapersonal skills 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Leadership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Problem solving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Improvisational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Time Management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IT skills</a:t>
            </a:r>
          </a:p>
          <a:p>
            <a:endParaRPr lang="en-CA" sz="2000" b="1">
              <a:latin typeface="Arial" charset="0"/>
              <a:cs typeface="Arial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916238" y="1916113"/>
            <a:ext cx="647700" cy="9366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4"/>
          <p:cNvSpPr txBox="1">
            <a:spLocks noChangeArrowheads="1"/>
          </p:cNvSpPr>
          <p:nvPr/>
        </p:nvSpPr>
        <p:spPr bwMode="auto">
          <a:xfrm>
            <a:off x="468313" y="981075"/>
            <a:ext cx="4956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Arial" charset="0"/>
                <a:cs typeface="Arial" charset="0"/>
              </a:rPr>
              <a:t>Corporate Training and Workshops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468313" y="1484313"/>
            <a:ext cx="51117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CA" sz="1800">
                <a:latin typeface="Arial" charset="0"/>
                <a:ea typeface="Calibri" pitchFamily="34" charset="0"/>
                <a:cs typeface="Arial" charset="0"/>
              </a:rPr>
              <a:t>Corporations and companies often hold training sessions for their employees (to boost team spirit, morale, improve management skills, interpersonal skills, etc). </a:t>
            </a:r>
          </a:p>
          <a:p>
            <a:pPr eaLnBrk="0" hangingPunct="0"/>
            <a:endParaRPr lang="en-CA" sz="1800">
              <a:latin typeface="Arial" charset="0"/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n-CA" sz="1800">
                <a:latin typeface="Arial" charset="0"/>
                <a:ea typeface="Calibri" pitchFamily="34" charset="0"/>
                <a:cs typeface="Arial" charset="0"/>
              </a:rPr>
              <a:t>Often, actors are used to create scenarios on the topic of focus. </a:t>
            </a:r>
          </a:p>
          <a:p>
            <a:pPr eaLnBrk="0" hangingPunct="0"/>
            <a:r>
              <a:rPr lang="en-CA" sz="1800">
                <a:latin typeface="Arial" charset="0"/>
                <a:ea typeface="Calibri" pitchFamily="34" charset="0"/>
                <a:cs typeface="Arial" charset="0"/>
              </a:rPr>
              <a:t> </a:t>
            </a:r>
          </a:p>
          <a:p>
            <a:pPr eaLnBrk="0" hangingPunct="0"/>
            <a:r>
              <a:rPr lang="en-CA" sz="1800">
                <a:latin typeface="Arial" charset="0"/>
                <a:ea typeface="Calibri" pitchFamily="34" charset="0"/>
                <a:cs typeface="Arial" charset="0"/>
              </a:rPr>
              <a:t>Eg. “Emotional Science Training, or “True Colours Personality Theory” a  “model for understanding yourself and others based on your personality temperament.”</a:t>
            </a:r>
          </a:p>
          <a:p>
            <a:pPr eaLnBrk="0" hangingPunct="0"/>
            <a:endParaRPr lang="en-CA" sz="1800">
              <a:latin typeface="Arial" charset="0"/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n-CA" sz="1800">
                <a:latin typeface="Arial" charset="0"/>
                <a:ea typeface="Calibri" pitchFamily="34" charset="0"/>
                <a:cs typeface="Arial" charset="0"/>
              </a:rPr>
              <a:t>Actors work with employees to figure out their own personality type and how to deal with different personality types.</a:t>
            </a:r>
          </a:p>
        </p:txBody>
      </p:sp>
      <p:pic>
        <p:nvPicPr>
          <p:cNvPr id="6" name="Picture 5" descr="Captu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163" y="2514600"/>
            <a:ext cx="3419475" cy="1922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779838" y="2133600"/>
            <a:ext cx="4968875" cy="29511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8675" name="TextBox 6"/>
          <p:cNvSpPr txBox="1">
            <a:spLocks noChangeArrowheads="1"/>
          </p:cNvSpPr>
          <p:nvPr/>
        </p:nvSpPr>
        <p:spPr bwMode="auto">
          <a:xfrm>
            <a:off x="609600" y="1125538"/>
            <a:ext cx="853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Actor’s Skills</a:t>
            </a:r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360363" y="1855788"/>
            <a:ext cx="3275012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Communication 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Public Speaking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Intrapersonal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Interpersonal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Leadership 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Problem solving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Improvisational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Time Management skills</a:t>
            </a:r>
          </a:p>
          <a:p>
            <a:pPr>
              <a:lnSpc>
                <a:spcPct val="150000"/>
              </a:lnSpc>
            </a:pPr>
            <a:r>
              <a:rPr lang="en-CA" sz="2000" b="1">
                <a:latin typeface="Arial" charset="0"/>
                <a:cs typeface="Arial" charset="0"/>
              </a:rPr>
              <a:t>IT skills</a:t>
            </a:r>
          </a:p>
          <a:p>
            <a:endParaRPr lang="en-CA" sz="2000" b="1">
              <a:latin typeface="Arial" charset="0"/>
              <a:cs typeface="Arial" charset="0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3924300" y="1989138"/>
            <a:ext cx="489585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 sz="2000">
              <a:latin typeface="Arial" charset="0"/>
              <a:cs typeface="Arial" charset="0"/>
            </a:endParaRPr>
          </a:p>
          <a:p>
            <a:r>
              <a:rPr lang="en-CA" sz="2000" b="1">
                <a:latin typeface="Arial" charset="0"/>
                <a:cs typeface="Arial" charset="0"/>
              </a:rPr>
              <a:t>Intrapersonal skills:</a:t>
            </a:r>
          </a:p>
          <a:p>
            <a:endParaRPr lang="en-CA" sz="2000" b="1">
              <a:latin typeface="Arial" charset="0"/>
              <a:cs typeface="Arial" charset="0"/>
            </a:endParaRPr>
          </a:p>
          <a:p>
            <a:r>
              <a:rPr lang="en-CA" sz="2000">
                <a:latin typeface="Arial" charset="0"/>
                <a:cs typeface="Arial" charset="0"/>
              </a:rPr>
              <a:t>self knowledge and self belief; emotional awareness</a:t>
            </a:r>
          </a:p>
          <a:p>
            <a:endParaRPr lang="en-CA" sz="2000">
              <a:latin typeface="Arial" charset="0"/>
              <a:cs typeface="Arial" charset="0"/>
            </a:endParaRPr>
          </a:p>
          <a:p>
            <a:r>
              <a:rPr lang="en-CA" sz="2000" b="1">
                <a:latin typeface="Arial" charset="0"/>
                <a:cs typeface="Arial" charset="0"/>
              </a:rPr>
              <a:t>Interpersonal skills: </a:t>
            </a:r>
          </a:p>
          <a:p>
            <a:endParaRPr lang="en-CA" sz="2000" b="1">
              <a:latin typeface="Arial" charset="0"/>
              <a:cs typeface="Arial" charset="0"/>
            </a:endParaRPr>
          </a:p>
          <a:p>
            <a:r>
              <a:rPr lang="en-CA" sz="2000">
                <a:latin typeface="Arial" charset="0"/>
                <a:cs typeface="Arial" charset="0"/>
              </a:rPr>
              <a:t>ability to work with others and in groups</a:t>
            </a:r>
          </a:p>
          <a:p>
            <a:endParaRPr lang="en-CA" sz="2000">
              <a:latin typeface="Arial" charset="0"/>
              <a:cs typeface="Arial" charset="0"/>
            </a:endParaRPr>
          </a:p>
          <a:p>
            <a:endParaRPr lang="en-CA" sz="2000">
              <a:latin typeface="Arial" charset="0"/>
              <a:cs typeface="Arial" charset="0"/>
            </a:endParaRPr>
          </a:p>
          <a:p>
            <a:endParaRPr lang="en-CA" sz="2000">
              <a:latin typeface="Arial" charset="0"/>
              <a:cs typeface="Arial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916238" y="2852738"/>
            <a:ext cx="647700" cy="863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6"/>
          <p:cNvSpPr txBox="1">
            <a:spLocks noChangeArrowheads="1"/>
          </p:cNvSpPr>
          <p:nvPr/>
        </p:nvSpPr>
        <p:spPr bwMode="auto">
          <a:xfrm>
            <a:off x="862013" y="69215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Other Careers: ‘Actor’s Skills’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50825" y="1557338"/>
            <a:ext cx="4249738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261938" indent="-261938">
              <a:defRPr/>
            </a:pPr>
            <a:r>
              <a:rPr lang="en-CA" sz="2000" b="1" dirty="0">
                <a:latin typeface="Arial" pitchFamily="34" charset="0"/>
                <a:cs typeface="Arial" pitchFamily="34" charset="0"/>
              </a:rPr>
              <a:t>Interpersonal (People) Skills</a:t>
            </a:r>
          </a:p>
          <a:p>
            <a:pPr marL="261938" indent="-261938"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communications and public relations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customer service representative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human resources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hospitality </a:t>
            </a:r>
            <a:r>
              <a:rPr lang="en-CA" sz="2000" dirty="0">
                <a:latin typeface="Arial" pitchFamily="34" charset="0"/>
                <a:cs typeface="Arial" pitchFamily="34" charset="0"/>
              </a:rPr>
              <a:t>industry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management</a:t>
            </a:r>
            <a:endParaRPr lang="en-CA" sz="2000" dirty="0">
              <a:latin typeface="Arial" pitchFamily="34" charset="0"/>
              <a:cs typeface="Arial" pitchFamily="34" charset="0"/>
            </a:endParaRP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mediators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sz="2000" dirty="0">
                <a:latin typeface="Arial" pitchFamily="34" charset="0"/>
                <a:cs typeface="Arial" pitchFamily="34" charset="0"/>
              </a:rPr>
              <a:t>social workers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endParaRPr lang="en-CA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67175" y="1844675"/>
            <a:ext cx="4752975" cy="3970338"/>
            <a:chOff x="4067944" y="1844824"/>
            <a:chExt cx="4752528" cy="3970318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4715583" y="1844824"/>
              <a:ext cx="4104889" cy="397031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CA" sz="1800" b="1" dirty="0">
                  <a:latin typeface="Arial" pitchFamily="34" charset="0"/>
                  <a:cs typeface="Arial" pitchFamily="34" charset="0"/>
                </a:rPr>
                <a:t>Communications </a:t>
              </a:r>
              <a:r>
                <a:rPr lang="en-CA" sz="1800" b="1" dirty="0">
                  <a:latin typeface="Arial" pitchFamily="34" charset="0"/>
                  <a:cs typeface="Arial" pitchFamily="34" charset="0"/>
                </a:rPr>
                <a:t>and </a:t>
              </a:r>
              <a:r>
                <a:rPr lang="en-CA" sz="1800" b="1" dirty="0">
                  <a:latin typeface="Arial" pitchFamily="34" charset="0"/>
                  <a:cs typeface="Arial" pitchFamily="34" charset="0"/>
                </a:rPr>
                <a:t>Public Relations</a:t>
              </a:r>
              <a:endParaRPr lang="en-CA" sz="1800" b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endParaRPr lang="en-CA" sz="1800" dirty="0">
                <a:latin typeface="Arial" pitchFamily="34" charset="0"/>
                <a:cs typeface="Arial" pitchFamily="34" charset="0"/>
              </a:endParaRP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Communications Officer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Public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Relations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Specialist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Media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Relations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Manager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Communications Manager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Corporate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Affairs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Specialist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Internal Communications Manager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Strategic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Communications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Manager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Public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Relations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Consultant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Corporate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Communications </a:t>
              </a:r>
              <a:r>
                <a:rPr lang="en-CA" sz="1800" dirty="0">
                  <a:latin typeface="Arial" pitchFamily="34" charset="0"/>
                  <a:cs typeface="Arial" pitchFamily="34" charset="0"/>
                </a:rPr>
                <a:t>Manager</a:t>
              </a:r>
            </a:p>
            <a:p>
              <a:pPr marL="187325" indent="-187325">
                <a:buFont typeface="Arial" pitchFamily="34" charset="0"/>
                <a:buChar char="•"/>
                <a:defRPr/>
              </a:pPr>
              <a:r>
                <a:rPr lang="en-CA" sz="1800" dirty="0">
                  <a:latin typeface="Arial" pitchFamily="34" charset="0"/>
                  <a:cs typeface="Arial" pitchFamily="34" charset="0"/>
                </a:rPr>
                <a:t>Communications Director</a:t>
              </a:r>
              <a:endParaRPr lang="en-CA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ight Arrow 7"/>
            <p:cNvSpPr/>
            <p:nvPr/>
          </p:nvSpPr>
          <p:spPr>
            <a:xfrm>
              <a:off x="4067944" y="2349646"/>
              <a:ext cx="431759" cy="64769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ChangeArrowheads="1"/>
          </p:cNvSpPr>
          <p:nvPr/>
        </p:nvSpPr>
        <p:spPr bwMode="auto">
          <a:xfrm>
            <a:off x="1403350" y="2060575"/>
            <a:ext cx="60483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 marL="261938" indent="-261938">
              <a:defRPr/>
            </a:pPr>
            <a:r>
              <a:rPr lang="en-CA" b="1" dirty="0">
                <a:latin typeface="Arial" pitchFamily="34" charset="0"/>
                <a:cs typeface="Arial" pitchFamily="34" charset="0"/>
              </a:rPr>
              <a:t>Sales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dirty="0">
                <a:latin typeface="Arial" pitchFamily="34" charset="0"/>
                <a:cs typeface="Arial" pitchFamily="34" charset="0"/>
              </a:rPr>
              <a:t>customer service representative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dirty="0">
                <a:latin typeface="Arial" pitchFamily="34" charset="0"/>
                <a:cs typeface="Arial" pitchFamily="34" charset="0"/>
              </a:rPr>
              <a:t>sales representative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dirty="0">
                <a:latin typeface="Arial" pitchFamily="34" charset="0"/>
                <a:cs typeface="Arial" pitchFamily="34" charset="0"/>
              </a:rPr>
              <a:t>Insurance or real-estate agents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dirty="0">
                <a:latin typeface="Arial" pitchFamily="34" charset="0"/>
                <a:cs typeface="Arial" pitchFamily="34" charset="0"/>
              </a:rPr>
              <a:t>marketing professionals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dirty="0">
                <a:latin typeface="Arial" pitchFamily="34" charset="0"/>
                <a:cs typeface="Arial" pitchFamily="34" charset="0"/>
              </a:rPr>
              <a:t>retail buyers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en-CA" dirty="0">
                <a:latin typeface="Arial" pitchFamily="34" charset="0"/>
                <a:cs typeface="Arial" pitchFamily="34" charset="0"/>
              </a:rPr>
              <a:t>travel agents, tourism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endParaRPr lang="en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TextBox 6"/>
          <p:cNvSpPr txBox="1">
            <a:spLocks noChangeArrowheads="1"/>
          </p:cNvSpPr>
          <p:nvPr/>
        </p:nvSpPr>
        <p:spPr bwMode="auto">
          <a:xfrm>
            <a:off x="862013" y="69215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Other Careers: ‘Actor’s Skills’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edwardkhoo.com/wp-content/uploads/2009/05/iphone-malays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2276475"/>
            <a:ext cx="2016125" cy="22415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468313" y="1412875"/>
            <a:ext cx="2197100" cy="2160588"/>
            <a:chOff x="2267744" y="572540"/>
            <a:chExt cx="1440160" cy="1549262"/>
          </a:xfrm>
        </p:grpSpPr>
        <p:pic>
          <p:nvPicPr>
            <p:cNvPr id="31762" name="Picture 38" descr="youtube-screen-shot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67744" y="572540"/>
              <a:ext cx="1440160" cy="128754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sp>
          <p:nvSpPr>
            <p:cNvPr id="31763" name="TextBox 21"/>
            <p:cNvSpPr txBox="1">
              <a:spLocks noChangeArrowheads="1"/>
            </p:cNvSpPr>
            <p:nvPr/>
          </p:nvSpPr>
          <p:spPr bwMode="auto">
            <a:xfrm>
              <a:off x="2362079" y="1844824"/>
              <a:ext cx="1142969" cy="276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Web Content</a:t>
              </a:r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3419475" y="765175"/>
            <a:ext cx="5346700" cy="5311775"/>
            <a:chOff x="3419872" y="764704"/>
            <a:chExt cx="5347091" cy="5312483"/>
          </a:xfrm>
        </p:grpSpPr>
        <p:pic>
          <p:nvPicPr>
            <p:cNvPr id="31752" name="Picture 16" descr="http://patentlyapple.typepad.com/.a/6a0120a5580826970c0120a570bc0e970b-800wi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19872" y="764704"/>
              <a:ext cx="1655763" cy="128437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pic>
          <p:nvPicPr>
            <p:cNvPr id="31753" name="Picture 10" descr="http://www.wired.com/images/index/2008/03/iphone_cat_scan_630x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292080" y="4437112"/>
              <a:ext cx="1562720" cy="109742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grpSp>
          <p:nvGrpSpPr>
            <p:cNvPr id="31754" name="Group 30"/>
            <p:cNvGrpSpPr>
              <a:grpSpLocks/>
            </p:cNvGrpSpPr>
            <p:nvPr/>
          </p:nvGrpSpPr>
          <p:grpSpPr bwMode="auto">
            <a:xfrm>
              <a:off x="3635896" y="4797152"/>
              <a:ext cx="1200423" cy="1280035"/>
              <a:chOff x="251520" y="3861048"/>
              <a:chExt cx="2222471" cy="2255887"/>
            </a:xfrm>
          </p:grpSpPr>
          <p:pic>
            <p:nvPicPr>
              <p:cNvPr id="31759" name="Picture 14" descr="http://hothardware.com/newsimages/Item8034/GoogleiPhoneVoiceSearch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683568" y="3861048"/>
                <a:ext cx="1790423" cy="108012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1760" name="Picture 18" descr="http://www.blogcdn.com/www.tuaw.com/media/2007/07/iphone-sms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51520" y="4581128"/>
                <a:ext cx="1296987" cy="87788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1761" name="Picture 20" descr="http://cdn.iphoneincanada.ca/wp-content/uploads/2007/12/facebook_iphone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331640" y="4869160"/>
                <a:ext cx="831850" cy="1247775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</p:grpSp>
        <p:pic>
          <p:nvPicPr>
            <p:cNvPr id="31755" name="Picture 8" descr="iPhone style Network Icon psd file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868144" y="2708920"/>
              <a:ext cx="1185867" cy="111042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pic>
          <p:nvPicPr>
            <p:cNvPr id="31756" name="Picture 6" descr="http://isupportu.biz/wordpress/wp-content/uploads/2011/04/3g_iphone_repair_guide_inside_view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52120" y="980728"/>
              <a:ext cx="1877496" cy="132896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pic>
          <p:nvPicPr>
            <p:cNvPr id="31757" name="Picture 32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452320" y="2636912"/>
              <a:ext cx="1314643" cy="105232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pic>
          <p:nvPicPr>
            <p:cNvPr id="31758" name="Picture 35"/>
            <p:cNvPicPr>
              <a:picLocks noChangeAspect="1"/>
            </p:cNvPicPr>
            <p:nvPr/>
          </p:nvPicPr>
          <p:blipFill>
            <a:blip r:embed="rId13" cstate="print"/>
            <a:srcRect l="6029" t="4153" r="6404" b="5035"/>
            <a:stretch>
              <a:fillRect/>
            </a:stretch>
          </p:blipFill>
          <p:spPr bwMode="auto">
            <a:xfrm>
              <a:off x="7164288" y="4077072"/>
              <a:ext cx="1325847" cy="1466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539750" y="4149725"/>
            <a:ext cx="2124075" cy="1658938"/>
            <a:chOff x="152400" y="1524000"/>
            <a:chExt cx="2124174" cy="1658455"/>
          </a:xfrm>
        </p:grpSpPr>
        <p:sp>
          <p:nvSpPr>
            <p:cNvPr id="31750" name="TextBox 31"/>
            <p:cNvSpPr txBox="1">
              <a:spLocks noChangeArrowheads="1"/>
            </p:cNvSpPr>
            <p:nvPr/>
          </p:nvSpPr>
          <p:spPr bwMode="auto">
            <a:xfrm>
              <a:off x="152400" y="2905525"/>
              <a:ext cx="1509230" cy="276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Sales &amp; Marketing</a:t>
              </a:r>
            </a:p>
          </p:txBody>
        </p:sp>
        <p:pic>
          <p:nvPicPr>
            <p:cNvPr id="31751" name="Picture 34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8600" y="1524000"/>
              <a:ext cx="2047974" cy="1362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468313" y="765175"/>
            <a:ext cx="8297862" cy="5311775"/>
            <a:chOff x="467544" y="764704"/>
            <a:chExt cx="8299419" cy="5312483"/>
          </a:xfrm>
        </p:grpSpPr>
        <p:pic>
          <p:nvPicPr>
            <p:cNvPr id="32772" name="Picture 2" descr="http://edwardkhoo.com/wp-content/uploads/2009/05/iphone-malaysia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32138" y="2276475"/>
              <a:ext cx="2016125" cy="224155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</p:spPr>
        </p:pic>
        <p:grpSp>
          <p:nvGrpSpPr>
            <p:cNvPr id="32773" name="Group 40"/>
            <p:cNvGrpSpPr>
              <a:grpSpLocks/>
            </p:cNvGrpSpPr>
            <p:nvPr/>
          </p:nvGrpSpPr>
          <p:grpSpPr bwMode="auto">
            <a:xfrm>
              <a:off x="467544" y="1412776"/>
              <a:ext cx="2198612" cy="2160239"/>
              <a:chOff x="2267744" y="572540"/>
              <a:chExt cx="1440160" cy="1549262"/>
            </a:xfrm>
          </p:grpSpPr>
          <p:pic>
            <p:nvPicPr>
              <p:cNvPr id="32788" name="Picture 38" descr="youtube-screen-shot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67744" y="572540"/>
                <a:ext cx="1440160" cy="1287545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sp>
            <p:nvSpPr>
              <p:cNvPr id="32789" name="TextBox 21"/>
              <p:cNvSpPr txBox="1">
                <a:spLocks noChangeArrowheads="1"/>
              </p:cNvSpPr>
              <p:nvPr/>
            </p:nvSpPr>
            <p:spPr bwMode="auto">
              <a:xfrm>
                <a:off x="2362079" y="1844824"/>
                <a:ext cx="1142969" cy="2769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Web Content</a:t>
                </a:r>
              </a:p>
            </p:txBody>
          </p:sp>
        </p:grpSp>
        <p:grpSp>
          <p:nvGrpSpPr>
            <p:cNvPr id="32774" name="Group 26"/>
            <p:cNvGrpSpPr>
              <a:grpSpLocks/>
            </p:cNvGrpSpPr>
            <p:nvPr/>
          </p:nvGrpSpPr>
          <p:grpSpPr bwMode="auto">
            <a:xfrm>
              <a:off x="3419872" y="764704"/>
              <a:ext cx="5347091" cy="5312483"/>
              <a:chOff x="3419872" y="764704"/>
              <a:chExt cx="5347091" cy="5312483"/>
            </a:xfrm>
          </p:grpSpPr>
          <p:pic>
            <p:nvPicPr>
              <p:cNvPr id="32778" name="Picture 16" descr="http://patentlyapple.typepad.com/.a/6a0120a5580826970c0120a570bc0e970b-800wi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419872" y="764704"/>
                <a:ext cx="1655763" cy="128437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2779" name="Picture 10" descr="http://www.wired.com/images/index/2008/03/iphone_cat_scan_630x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292080" y="4437112"/>
                <a:ext cx="1562720" cy="1097421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grpSp>
            <p:nvGrpSpPr>
              <p:cNvPr id="32780" name="Group 30"/>
              <p:cNvGrpSpPr>
                <a:grpSpLocks/>
              </p:cNvGrpSpPr>
              <p:nvPr/>
            </p:nvGrpSpPr>
            <p:grpSpPr bwMode="auto">
              <a:xfrm>
                <a:off x="3635896" y="4797152"/>
                <a:ext cx="1200423" cy="1280035"/>
                <a:chOff x="251520" y="3861048"/>
                <a:chExt cx="2222471" cy="2255887"/>
              </a:xfrm>
            </p:grpSpPr>
            <p:pic>
              <p:nvPicPr>
                <p:cNvPr id="32785" name="Picture 14" descr="http://hothardware.com/newsimages/Item8034/GoogleiPhoneVoiceSearch.jpg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 flipH="1">
                  <a:off x="683568" y="3861048"/>
                  <a:ext cx="1790423" cy="108012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786" name="Picture 18" descr="http://www.blogcdn.com/www.tuaw.com/media/2007/07/iphone-sms.png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251520" y="4581128"/>
                  <a:ext cx="1296987" cy="877887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787" name="Picture 20" descr="http://cdn.iphoneincanada.ca/wp-content/uploads/2007/12/facebook_iphone.jpg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1331640" y="4869160"/>
                  <a:ext cx="831850" cy="1247775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32781" name="Picture 8" descr="iPhone style Network Icon psd file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5868144" y="2708920"/>
                <a:ext cx="1185867" cy="1110421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2782" name="Picture 6" descr="http://isupportu.biz/wordpress/wp-content/uploads/2011/04/3g_iphone_repair_guide_inside_view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5652120" y="980728"/>
                <a:ext cx="1877496" cy="132896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2783" name="Picture 32"/>
              <p:cNvPicPr>
                <a:picLocks noChangeAspect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7452320" y="2636912"/>
                <a:ext cx="1314643" cy="105232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</p:pic>
          <p:pic>
            <p:nvPicPr>
              <p:cNvPr id="32784" name="Picture 35"/>
              <p:cNvPicPr>
                <a:picLocks noChangeAspect="1"/>
              </p:cNvPicPr>
              <p:nvPr/>
            </p:nvPicPr>
            <p:blipFill>
              <a:blip r:embed="rId13" cstate="print"/>
              <a:srcRect l="6029" t="4153" r="6404" b="5035"/>
              <a:stretch>
                <a:fillRect/>
              </a:stretch>
            </p:blipFill>
            <p:spPr bwMode="auto">
              <a:xfrm>
                <a:off x="7164288" y="4077072"/>
                <a:ext cx="1325847" cy="14668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775" name="Group 38"/>
            <p:cNvGrpSpPr>
              <a:grpSpLocks/>
            </p:cNvGrpSpPr>
            <p:nvPr/>
          </p:nvGrpSpPr>
          <p:grpSpPr bwMode="auto">
            <a:xfrm>
              <a:off x="539552" y="4149080"/>
              <a:ext cx="2123493" cy="1658868"/>
              <a:chOff x="152400" y="1524000"/>
              <a:chExt cx="2124174" cy="1658455"/>
            </a:xfrm>
          </p:grpSpPr>
          <p:sp>
            <p:nvSpPr>
              <p:cNvPr id="32776" name="TextBox 31"/>
              <p:cNvSpPr txBox="1">
                <a:spLocks noChangeArrowheads="1"/>
              </p:cNvSpPr>
              <p:nvPr/>
            </p:nvSpPr>
            <p:spPr bwMode="auto">
              <a:xfrm>
                <a:off x="152400" y="2905525"/>
                <a:ext cx="1509230" cy="2769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Sales &amp; Marketing</a:t>
                </a:r>
              </a:p>
            </p:txBody>
          </p:sp>
          <p:pic>
            <p:nvPicPr>
              <p:cNvPr id="32777" name="Picture 34"/>
              <p:cNvPicPr>
                <a:picLocks noChangeAspect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28600" y="1524000"/>
                <a:ext cx="2047974" cy="1362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21" name="Picture 38" descr="youtube-screen-sho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765175"/>
            <a:ext cx="6348412" cy="51847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430213" y="549275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The Internet</a:t>
            </a:r>
          </a:p>
        </p:txBody>
      </p:sp>
      <p:pic>
        <p:nvPicPr>
          <p:cNvPr id="33795" name="Picture 3" descr="marketplac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268413"/>
            <a:ext cx="6481763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evjumba - sta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850" y="1412875"/>
            <a:ext cx="5837238" cy="3500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kevjumb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3213100"/>
            <a:ext cx="4857750" cy="2808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820" name="TextBox 6"/>
          <p:cNvSpPr txBox="1">
            <a:spLocks noChangeArrowheads="1"/>
          </p:cNvSpPr>
          <p:nvPr/>
        </p:nvSpPr>
        <p:spPr bwMode="auto">
          <a:xfrm>
            <a:off x="430213" y="549275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E20000"/>
                </a:solidFill>
                <a:latin typeface="Arial" charset="0"/>
                <a:cs typeface="Arial" charset="0"/>
              </a:rPr>
              <a:t>The Game has Changed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evjumb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908050"/>
            <a:ext cx="69119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1"/>
          <p:cNvSpPr>
            <a:spLocks noChangeArrowheads="1"/>
          </p:cNvSpPr>
          <p:nvPr/>
        </p:nvSpPr>
        <p:spPr bwMode="auto">
          <a:xfrm>
            <a:off x="287338" y="1758950"/>
            <a:ext cx="8856662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69875" indent="-269875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2000" b="1" dirty="0">
                <a:latin typeface="Arial" pitchFamily="34" charset="0"/>
                <a:ea typeface="Calibri" pitchFamily="34" charset="0"/>
              </a:rPr>
              <a:t>Network within the </a:t>
            </a:r>
            <a:r>
              <a:rPr lang="en-CA" sz="2000" b="1" dirty="0" err="1">
                <a:latin typeface="Arial" pitchFamily="34" charset="0"/>
                <a:ea typeface="Calibri" pitchFamily="34" charset="0"/>
              </a:rPr>
              <a:t>Youtube</a:t>
            </a:r>
            <a:r>
              <a:rPr lang="en-CA" sz="2000" b="1" dirty="0">
                <a:latin typeface="Arial" pitchFamily="34" charset="0"/>
                <a:ea typeface="Calibri" pitchFamily="34" charset="0"/>
              </a:rPr>
              <a:t> community to gain subscribers</a:t>
            </a:r>
            <a:endParaRPr lang="en-CA" sz="1100" dirty="0"/>
          </a:p>
          <a:p>
            <a:pPr marL="269875" indent="-269875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2000" b="1" dirty="0">
                <a:latin typeface="Arial" pitchFamily="34" charset="0"/>
                <a:ea typeface="Calibri" pitchFamily="34" charset="0"/>
              </a:rPr>
              <a:t>Integration with Social Media : Facebook, Twitter, etc. </a:t>
            </a:r>
            <a:endParaRPr lang="en-CA" sz="1100" dirty="0"/>
          </a:p>
          <a:p>
            <a:pPr marL="269875" indent="-269875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2000" b="1" dirty="0">
                <a:latin typeface="Arial" pitchFamily="34" charset="0"/>
                <a:ea typeface="Calibri" pitchFamily="34" charset="0"/>
              </a:rPr>
              <a:t>As traffic and subscribers increases, they can start generating Google </a:t>
            </a:r>
            <a:r>
              <a:rPr lang="en-CA" sz="2000" b="1" dirty="0" err="1">
                <a:latin typeface="Arial" pitchFamily="34" charset="0"/>
                <a:ea typeface="Calibri" pitchFamily="34" charset="0"/>
              </a:rPr>
              <a:t>Adsense</a:t>
            </a:r>
            <a:r>
              <a:rPr lang="en-CA" sz="2000" b="1" dirty="0">
                <a:latin typeface="Arial" pitchFamily="34" charset="0"/>
                <a:ea typeface="Calibri" pitchFamily="34" charset="0"/>
              </a:rPr>
              <a:t> revenue, and other revenue sources, such as: </a:t>
            </a:r>
            <a:endParaRPr lang="en-CA" sz="1100" dirty="0"/>
          </a:p>
          <a:p>
            <a:pPr marL="623888" indent="269875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2000" b="1" dirty="0">
                <a:latin typeface="Arial" pitchFamily="34" charset="0"/>
                <a:ea typeface="Calibri" pitchFamily="34" charset="0"/>
              </a:rPr>
              <a:t>Product placement - visual</a:t>
            </a:r>
            <a:endParaRPr lang="en-CA" sz="1100" dirty="0"/>
          </a:p>
          <a:p>
            <a:pPr marL="623888" indent="269875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2000" b="1" dirty="0">
                <a:latin typeface="Arial" pitchFamily="34" charset="0"/>
                <a:ea typeface="Calibri" pitchFamily="34" charset="0"/>
              </a:rPr>
              <a:t>Product endorsement </a:t>
            </a:r>
            <a:r>
              <a:rPr lang="en-CA" sz="2000" b="1" dirty="0">
                <a:latin typeface="Times New Roman"/>
                <a:ea typeface="Calibri" pitchFamily="34" charset="0"/>
              </a:rPr>
              <a:t>–</a:t>
            </a:r>
            <a:r>
              <a:rPr lang="en-CA" sz="2000" b="1" dirty="0">
                <a:latin typeface="Arial" pitchFamily="34" charset="0"/>
                <a:ea typeface="Calibri" pitchFamily="34" charset="0"/>
              </a:rPr>
              <a:t> verbal (give </a:t>
            </a:r>
            <a:r>
              <a:rPr lang="en-CA" sz="2000" b="1" dirty="0">
                <a:latin typeface="Times New Roman"/>
                <a:ea typeface="Calibri" pitchFamily="34" charset="0"/>
              </a:rPr>
              <a:t>‘</a:t>
            </a:r>
            <a:r>
              <a:rPr lang="en-CA" sz="2000" b="1" dirty="0">
                <a:latin typeface="Arial" pitchFamily="34" charset="0"/>
                <a:ea typeface="Calibri" pitchFamily="34" charset="0"/>
              </a:rPr>
              <a:t>props</a:t>
            </a:r>
            <a:r>
              <a:rPr lang="en-CA" sz="2000" b="1" dirty="0">
                <a:latin typeface="Times New Roman"/>
                <a:ea typeface="Calibri" pitchFamily="34" charset="0"/>
              </a:rPr>
              <a:t>’</a:t>
            </a:r>
            <a:r>
              <a:rPr lang="en-CA" sz="2000" b="1" dirty="0">
                <a:latin typeface="Arial" pitchFamily="34" charset="0"/>
                <a:ea typeface="Calibri" pitchFamily="34" charset="0"/>
              </a:rPr>
              <a:t>)</a:t>
            </a:r>
            <a:endParaRPr lang="en-CA" sz="1100" dirty="0"/>
          </a:p>
          <a:p>
            <a:pPr marL="623888" indent="269875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2000" b="1" dirty="0">
                <a:latin typeface="Arial" pitchFamily="34" charset="0"/>
                <a:ea typeface="Calibri" pitchFamily="34" charset="0"/>
              </a:rPr>
              <a:t>Website Referral </a:t>
            </a:r>
            <a:r>
              <a:rPr lang="en-CA" sz="2000" b="1" dirty="0">
                <a:latin typeface="Times New Roman"/>
                <a:ea typeface="Calibri" pitchFamily="34" charset="0"/>
              </a:rPr>
              <a:t>–</a:t>
            </a:r>
            <a:r>
              <a:rPr lang="en-CA" sz="2000" b="1" dirty="0">
                <a:latin typeface="Arial" pitchFamily="34" charset="0"/>
                <a:ea typeface="Calibri" pitchFamily="34" charset="0"/>
              </a:rPr>
              <a:t> verbal or visual</a:t>
            </a:r>
            <a:endParaRPr lang="en-CA" sz="3600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quarterlife - screensho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981075"/>
            <a:ext cx="4859338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quarterlif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5413" y="3284538"/>
            <a:ext cx="43815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755650" y="4437063"/>
            <a:ext cx="2470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Arial" charset="0"/>
                <a:cs typeface="Arial" charset="0"/>
              </a:rPr>
              <a:t>“Quarterlife”</a:t>
            </a:r>
          </a:p>
          <a:p>
            <a:r>
              <a:rPr lang="en-CA">
                <a:latin typeface="Arial" charset="0"/>
                <a:cs typeface="Arial" charset="0"/>
              </a:rPr>
              <a:t>Youtube channel</a:t>
            </a:r>
          </a:p>
          <a:p>
            <a:r>
              <a:rPr lang="en-CA">
                <a:latin typeface="Arial" charset="0"/>
                <a:cs typeface="Arial" charset="0"/>
              </a:rPr>
              <a:t>“TV show”</a:t>
            </a:r>
          </a:p>
        </p:txBody>
      </p:sp>
      <p:sp>
        <p:nvSpPr>
          <p:cNvPr id="37893" name="TextBox 26"/>
          <p:cNvSpPr txBox="1">
            <a:spLocks noChangeArrowheads="1"/>
          </p:cNvSpPr>
          <p:nvPr/>
        </p:nvSpPr>
        <p:spPr bwMode="auto">
          <a:xfrm>
            <a:off x="6119813" y="1196975"/>
            <a:ext cx="30241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  <a:cs typeface="Arial" charset="0"/>
              </a:rPr>
              <a:t>By-passing the broadcast networks</a:t>
            </a:r>
            <a:endParaRPr lang="en-US" sz="20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TFS-12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692696"/>
            <a:ext cx="5727700" cy="3817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228600" y="1295400"/>
            <a:ext cx="2808288" cy="3048000"/>
          </a:xfrm>
          <a:prstGeom prst="rect">
            <a:avLst/>
          </a:prstGeom>
          <a:noFill/>
          <a:ln w="28575" cmpd="thickThin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365125">
              <a:buSzPct val="100000"/>
              <a:buFontTx/>
              <a:buBlip>
                <a:blip r:embed="rId3"/>
              </a:buBlip>
            </a:pPr>
            <a:r>
              <a:rPr lang="en-CA">
                <a:solidFill>
                  <a:srgbClr val="000000"/>
                </a:solidFill>
                <a:latin typeface="Arial" charset="0"/>
              </a:rPr>
              <a:t>Film Production</a:t>
            </a:r>
          </a:p>
          <a:p>
            <a:pPr marL="365125" indent="-365125">
              <a:buSzPct val="100000"/>
            </a:pPr>
            <a:endParaRPr lang="en-CA">
              <a:solidFill>
                <a:srgbClr val="000000"/>
              </a:solidFill>
              <a:latin typeface="Arial" charset="0"/>
            </a:endParaRPr>
          </a:p>
          <a:p>
            <a:pPr marL="365125" indent="-365125">
              <a:buSzPct val="100000"/>
              <a:buFontTx/>
              <a:buBlip>
                <a:blip r:embed="rId3"/>
              </a:buBlip>
            </a:pPr>
            <a:r>
              <a:rPr lang="en-CA">
                <a:solidFill>
                  <a:srgbClr val="000000"/>
                </a:solidFill>
                <a:latin typeface="Arial" charset="0"/>
              </a:rPr>
              <a:t>Acting for Film Television and the Theatre</a:t>
            </a:r>
          </a:p>
          <a:p>
            <a:pPr marL="365125" indent="-365125">
              <a:buSzPct val="100000"/>
            </a:pPr>
            <a:endParaRPr lang="en-CA">
              <a:solidFill>
                <a:srgbClr val="000000"/>
              </a:solidFill>
              <a:latin typeface="Arial" charset="0"/>
            </a:endParaRPr>
          </a:p>
          <a:p>
            <a:pPr marL="365125" indent="-365125">
              <a:buSzPct val="100000"/>
              <a:buFontTx/>
              <a:buBlip>
                <a:blip r:embed="rId3"/>
              </a:buBlip>
            </a:pPr>
            <a:r>
              <a:rPr lang="en-CA">
                <a:solidFill>
                  <a:srgbClr val="000000"/>
                </a:solidFill>
                <a:latin typeface="Arial" charset="0"/>
              </a:rPr>
              <a:t>Writing for Film &amp; Television</a:t>
            </a:r>
          </a:p>
        </p:txBody>
      </p:sp>
      <p:pic>
        <p:nvPicPr>
          <p:cNvPr id="38916" name="Picture 6" descr="Toronto_Film_School_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4508500"/>
            <a:ext cx="61785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7.0&quot;&gt;&lt;object type=&quot;1&quot; unique_id=&quot;10001&quot;&gt;&lt;object type=&quot;2&quot; unique_id=&quot;10260&quot;&gt;&lt;object type=&quot;3&quot; unique_id=&quot;25557&quot;&gt;&lt;property id=&quot;20148&quot; value=&quot;5&quot;/&gt;&lt;property id=&quot;20300&quot; value=&quot;Slide 1&quot;/&gt;&lt;property id=&quot;20307&quot; value=&quot;565&quot;/&gt;&lt;/object&gt;&lt;object type=&quot;3&quot; unique_id=&quot;27626&quot;&gt;&lt;property id=&quot;20148&quot; value=&quot;5&quot;/&gt;&lt;property id=&quot;20300&quot; value=&quot;Slide 22&quot;/&gt;&lt;property id=&quot;20307&quot; value=&quot;583&quot;/&gt;&lt;/object&gt;&lt;object type=&quot;3&quot; unique_id=&quot;28232&quot;&gt;&lt;property id=&quot;20148&quot; value=&quot;5&quot;/&gt;&lt;property id=&quot;20300&quot; value=&quot;Slide 17&quot;/&gt;&lt;property id=&quot;20307&quot; value=&quot;607&quot;/&gt;&lt;/object&gt;&lt;object type=&quot;3&quot; unique_id=&quot;28558&quot;&gt;&lt;property id=&quot;20148&quot; value=&quot;5&quot;/&gt;&lt;property id=&quot;20300&quot; value=&quot;Slide 2&quot;/&gt;&lt;property id=&quot;20307&quot; value=&quot;608&quot;/&gt;&lt;/object&gt;&lt;object type=&quot;3&quot; unique_id=&quot;29882&quot;&gt;&lt;property id=&quot;20148&quot; value=&quot;5&quot;/&gt;&lt;property id=&quot;20300&quot; value=&quot;Slide 4&quot;/&gt;&lt;property id=&quot;20307&quot; value=&quot;616&quot;/&gt;&lt;/object&gt;&lt;object type=&quot;3&quot; unique_id=&quot;29883&quot;&gt;&lt;property id=&quot;20148&quot; value=&quot;5&quot;/&gt;&lt;property id=&quot;20300&quot; value=&quot;Slide 8&quot;/&gt;&lt;property id=&quot;20307&quot; value=&quot;620&quot;/&gt;&lt;/object&gt;&lt;object type=&quot;3&quot; unique_id=&quot;29884&quot;&gt;&lt;property id=&quot;20148&quot; value=&quot;5&quot;/&gt;&lt;property id=&quot;20300&quot; value=&quot;Slide 5&quot;/&gt;&lt;property id=&quot;20307&quot; value=&quot;614&quot;/&gt;&lt;/object&gt;&lt;object type=&quot;3&quot; unique_id=&quot;29885&quot;&gt;&lt;property id=&quot;20148&quot; value=&quot;5&quot;/&gt;&lt;property id=&quot;20300&quot; value=&quot;Slide 6&quot;/&gt;&lt;property id=&quot;20307&quot; value=&quot;621&quot;/&gt;&lt;/object&gt;&lt;object type=&quot;3&quot; unique_id=&quot;29886&quot;&gt;&lt;property id=&quot;20148&quot; value=&quot;5&quot;/&gt;&lt;property id=&quot;20300&quot; value=&quot;Slide 7&quot;/&gt;&lt;property id=&quot;20307&quot; value=&quot;615&quot;/&gt;&lt;/object&gt;&lt;object type=&quot;3&quot; unique_id=&quot;29887&quot;&gt;&lt;property id=&quot;20148&quot; value=&quot;5&quot;/&gt;&lt;property id=&quot;20300&quot; value=&quot;Slide 9&quot;/&gt;&lt;property id=&quot;20307&quot; value=&quot;622&quot;/&gt;&lt;/object&gt;&lt;object type=&quot;3&quot; unique_id=&quot;29888&quot;&gt;&lt;property id=&quot;20148&quot; value=&quot;5&quot;/&gt;&lt;property id=&quot;20300&quot; value=&quot;Slide 10&quot;/&gt;&lt;property id=&quot;20307&quot; value=&quot;624&quot;/&gt;&lt;/object&gt;&lt;object type=&quot;3&quot; unique_id=&quot;29889&quot;&gt;&lt;property id=&quot;20148&quot; value=&quot;5&quot;/&gt;&lt;property id=&quot;20300&quot; value=&quot;Slide 12&quot;/&gt;&lt;property id=&quot;20307&quot; value=&quot;626&quot;/&gt;&lt;/object&gt;&lt;object type=&quot;3&quot; unique_id=&quot;29892&quot;&gt;&lt;property id=&quot;20148&quot; value=&quot;5&quot;/&gt;&lt;property id=&quot;20300&quot; value=&quot;Slide 14&quot;/&gt;&lt;property id=&quot;20307&quot; value=&quot;617&quot;/&gt;&lt;/object&gt;&lt;object type=&quot;3&quot; unique_id=&quot;29893&quot;&gt;&lt;property id=&quot;20148&quot; value=&quot;5&quot;/&gt;&lt;property id=&quot;20300&quot; value=&quot;Slide 15&quot;/&gt;&lt;property id=&quot;20307&quot; value=&quot;618&quot;/&gt;&lt;/object&gt;&lt;object type=&quot;3&quot; unique_id=&quot;29894&quot;&gt;&lt;property id=&quot;20148&quot; value=&quot;5&quot;/&gt;&lt;property id=&quot;20300&quot; value=&quot;Slide 16&quot;/&gt;&lt;property id=&quot;20307&quot; value=&quot;619&quot;/&gt;&lt;/object&gt;&lt;object type=&quot;3&quot; unique_id=&quot;29895&quot;&gt;&lt;property id=&quot;20148&quot; value=&quot;5&quot;/&gt;&lt;property id=&quot;20300&quot; value=&quot;Slide 18&quot;/&gt;&lt;property id=&quot;20307&quot; value=&quot;611&quot;/&gt;&lt;/object&gt;&lt;object type=&quot;3&quot; unique_id=&quot;30227&quot;&gt;&lt;property id=&quot;20148&quot; value=&quot;5&quot;/&gt;&lt;property id=&quot;20300&quot; value=&quot;Slide 11&quot;/&gt;&lt;property id=&quot;20307&quot; value=&quot;628&quot;/&gt;&lt;/object&gt;&lt;object type=&quot;3&quot; unique_id=&quot;30561&quot;&gt;&lt;property id=&quot;20148&quot; value=&quot;5&quot;/&gt;&lt;property id=&quot;20300&quot; value=&quot;Slide 19&quot;/&gt;&lt;property id=&quot;20307&quot; value=&quot;631&quot;/&gt;&lt;/object&gt;&lt;object type=&quot;3&quot; unique_id=&quot;30562&quot;&gt;&lt;property id=&quot;20148&quot; value=&quot;5&quot;/&gt;&lt;property id=&quot;20300&quot; value=&quot;Slide 21&quot;/&gt;&lt;property id=&quot;20307&quot; value=&quot;632&quot;/&gt;&lt;/object&gt;&lt;object type=&quot;3&quot; unique_id=&quot;30665&quot;&gt;&lt;property id=&quot;20148&quot; value=&quot;5&quot;/&gt;&lt;property id=&quot;20300&quot; value=&quot;Slide 3&quot;/&gt;&lt;property id=&quot;20307&quot; value=&quot;635&quot;/&gt;&lt;/object&gt;&lt;object type=&quot;3&quot; unique_id=&quot;30666&quot;&gt;&lt;property id=&quot;20148&quot; value=&quot;5&quot;/&gt;&lt;property id=&quot;20300&quot; value=&quot;Slide 13&quot;/&gt;&lt;property id=&quot;20307&quot; value=&quot;636&quot;/&gt;&lt;/object&gt;&lt;object type=&quot;3&quot; unique_id=&quot;30767&quot;&gt;&lt;property id=&quot;20148&quot; value=&quot;5&quot;/&gt;&lt;property id=&quot;20300&quot; value=&quot;Slide 20&quot;/&gt;&lt;property id=&quot;20307&quot; value=&quot;637&quot;/&gt;&lt;/object&gt;&lt;/object&gt;&lt;object type=&quot;8&quot; unique_id=&quot;1032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AODT Powerpoint theme">
  <a:themeElements>
    <a:clrScheme name="AODT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DC0505"/>
      </a:hlink>
      <a:folHlink>
        <a:srgbClr val="691E1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RC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AODT Powerpoint theme">
  <a:themeElements>
    <a:clrScheme name="AODT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DC0505"/>
      </a:hlink>
      <a:folHlink>
        <a:srgbClr val="691E1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AODT Powerpoint theme">
  <a:themeElements>
    <a:clrScheme name="AODT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DC0505"/>
      </a:hlink>
      <a:folHlink>
        <a:srgbClr val="691E1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93aa20dcd31bf12008586561b74f38b3">
  <xsd:schema xmlns:xsd="http://www.w3.org/2001/XMLSchema" xmlns:xs="http://www.w3.org/2001/XMLSchema" xmlns:p="http://schemas.microsoft.com/office/2006/metadata/properties" xmlns:ns2="f7881bbc-16f5-4c06-bdf7-b6538a81a60f" targetNamespace="http://schemas.microsoft.com/office/2006/metadata/properties" ma:root="true" ma:fieldsID="a16b60cf211daf7f761dd258ea2d2c34" ns2:_="">
    <xsd:import namespace="f7881bbc-16f5-4c06-bdf7-b6538a81a60f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881bbc-16f5-4c06-bdf7-b6538a81a60f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f7881bbc-16f5-4c06-bdf7-b6538a81a60f">Louis Lim</Document_x0020_Owner>
    <Document_x0020_Author_x0028_s_x0029_ xmlns="f7881bbc-16f5-4c06-bdf7-b6538a81a60f">Christine Clark</Document_x0020_Author_x0028_s_x0029_>
    <Document_x0020_Description xmlns="f7881bbc-16f5-4c06-bdf7-b6538a81a60f" xsi:nil="true"/>
    <WWW_x0020_Content xmlns="f7881bbc-16f5-4c06-bdf7-b6538a81a60f">No</WWW_x0020_Content>
  </documentManagement>
</p:properties>
</file>

<file path=customXml/itemProps1.xml><?xml version="1.0" encoding="utf-8"?>
<ds:datastoreItem xmlns:ds="http://schemas.openxmlformats.org/officeDocument/2006/customXml" ds:itemID="{D2E17EE4-D9D2-442E-88FB-744A29C374A7}"/>
</file>

<file path=customXml/itemProps2.xml><?xml version="1.0" encoding="utf-8"?>
<ds:datastoreItem xmlns:ds="http://schemas.openxmlformats.org/officeDocument/2006/customXml" ds:itemID="{937F2418-83AB-4E22-BE0B-975C326537B7}"/>
</file>

<file path=customXml/itemProps3.xml><?xml version="1.0" encoding="utf-8"?>
<ds:datastoreItem xmlns:ds="http://schemas.openxmlformats.org/officeDocument/2006/customXml" ds:itemID="{8312E5E5-4BF0-46DC-A824-3F373809B9DE}"/>
</file>

<file path=docProps/app.xml><?xml version="1.0" encoding="utf-8"?>
<Properties xmlns="http://schemas.openxmlformats.org/officeDocument/2006/extended-properties" xmlns:vt="http://schemas.openxmlformats.org/officeDocument/2006/docPropsVTypes">
  <Template>AODT Powerpoint theme.thmx</Template>
  <TotalTime>28893</TotalTime>
  <Words>603</Words>
  <Application>Microsoft Office PowerPoint</Application>
  <PresentationFormat>On-screen Show (4:3)</PresentationFormat>
  <Paragraphs>201</Paragraphs>
  <Slides>22</Slides>
  <Notes>19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Times New Roman</vt:lpstr>
      <vt:lpstr>Arial</vt:lpstr>
      <vt:lpstr>Calibri</vt:lpstr>
      <vt:lpstr>ＭＳ Ｐゴシック</vt:lpstr>
      <vt:lpstr>AODT Powerpoint theme</vt:lpstr>
      <vt:lpstr>RCC</vt:lpstr>
      <vt:lpstr>1_AODT Powerpoint theme</vt:lpstr>
      <vt:lpstr>2_AODT Powerpoint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Alec</dc:creator>
  <cp:keywords>drama careers</cp:keywords>
  <cp:lastModifiedBy>Windows User</cp:lastModifiedBy>
  <cp:revision>430</cp:revision>
  <dcterms:created xsi:type="dcterms:W3CDTF">2011-09-30T15:19:46Z</dcterms:created>
  <dcterms:modified xsi:type="dcterms:W3CDTF">2013-05-13T18:29:19Z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0x010100EA4BA40101B6AA4DB2B44F01F8A02F5E00181836740A707740B8FADF1C0AC142C9</vt:lpwstr>
  </property>
</Properties>
</file>